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88" r:id="rId6"/>
    <p:sldId id="477" r:id="rId7"/>
    <p:sldId id="476" r:id="rId8"/>
    <p:sldId id="478" r:id="rId9"/>
    <p:sldId id="480" r:id="rId10"/>
    <p:sldId id="481" r:id="rId11"/>
    <p:sldId id="485" r:id="rId12"/>
    <p:sldId id="482" r:id="rId13"/>
    <p:sldId id="483" r:id="rId14"/>
    <p:sldId id="484" r:id="rId15"/>
    <p:sldId id="262" r:id="rId16"/>
  </p:sldIdLst>
  <p:sldSz cx="9144000" cy="5715000"/>
  <p:notesSz cx="6858000" cy="9144000"/>
  <p:embeddedFontLst>
    <p:embeddedFont>
      <p:font typeface="Ubuntu" panose="020B0504030602030204"/>
      <p:regular r:id="rId20"/>
      <p:bold r:id="rId21"/>
      <p:italic r:id="rId22"/>
      <p:boldItalic r:id="rId23"/>
    </p:embeddedFont>
    <p:embeddedFont>
      <p:font typeface="Fira Code Light" panose="020B0809050000020004"/>
      <p:regular r:id="rId24"/>
    </p:embeddedFont>
    <p:embeddedFont>
      <p:font typeface="Ubuntu Light" panose="020B0504030602030204"/>
      <p:regular r:id="rId25"/>
      <p:bold r:id="rId26"/>
      <p:italic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E90B"/>
    <a:srgbClr val="AF7BD8"/>
    <a:srgbClr val="F694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30" Type="http://schemas.openxmlformats.org/officeDocument/2006/relationships/font" Target="fonts/font11.fntdata"/><Relationship Id="rId3" Type="http://schemas.openxmlformats.org/officeDocument/2006/relationships/slide" Target="slides/slide1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7e3f2783e_0_152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7e3f2783e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7e3f2783e_0_4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37e3f2783e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slide capa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/>
          <a:srcRect t="9"/>
          <a:stretch>
            <a:fillRect/>
          </a:stretch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ema | capitulo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ada 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/>
          <a:srcRect t="29" b="39"/>
          <a:stretch>
            <a:fillRect/>
          </a:stretch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finalização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11955" y="3721100"/>
            <a:ext cx="4469130" cy="119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>
                <a:solidFill>
                  <a:schemeClr val="lt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Big Data I</a:t>
            </a:r>
            <a:endParaRPr lang="pt-BR" sz="6600">
              <a:solidFill>
                <a:schemeClr val="lt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999950"/>
            <a:ext cx="409710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Americanas - DS</a:t>
            </a:r>
            <a:endParaRPr lang="pt-BR" sz="24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" name="Google Shape;52;p13"/>
          <p:cNvSpPr txBox="1"/>
          <p:nvPr/>
        </p:nvSpPr>
        <p:spPr>
          <a:xfrm>
            <a:off x="251745" y="5000035"/>
            <a:ext cx="228420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Professor: Alex Lima</a:t>
            </a:r>
            <a:endParaRPr sz="1600">
              <a:solidFill>
                <a:schemeClr val="lt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arredondado 22"/>
          <p:cNvSpPr/>
          <p:nvPr/>
        </p:nvSpPr>
        <p:spPr>
          <a:xfrm>
            <a:off x="7163435" y="3943350"/>
            <a:ext cx="1423670" cy="15093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27330" y="335280"/>
            <a:ext cx="263525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Apache Hive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2197100" y="-598805"/>
            <a:ext cx="4383405" cy="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28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Execução de queries</a:t>
            </a:r>
            <a:endParaRPr lang="pt-BR" sz="2800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9" name="Retângulo arredondado 8"/>
          <p:cNvSpPr/>
          <p:nvPr/>
        </p:nvSpPr>
        <p:spPr>
          <a:xfrm>
            <a:off x="3588385" y="186055"/>
            <a:ext cx="1389380" cy="431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latin typeface="Calibri" panose="020F0502020204030204" charset="0"/>
                <a:cs typeface="Calibri" panose="020F0502020204030204" charset="0"/>
              </a:rPr>
              <a:t>JDBC/ODBC</a:t>
            </a:r>
            <a:endParaRPr lang="pt-BR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Retângulo arredondado 2"/>
          <p:cNvSpPr/>
          <p:nvPr/>
        </p:nvSpPr>
        <p:spPr>
          <a:xfrm>
            <a:off x="3451225" y="916305"/>
            <a:ext cx="1645920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latin typeface="Calibri" panose="020F0502020204030204" charset="0"/>
                <a:cs typeface="Calibri" panose="020F0502020204030204" charset="0"/>
              </a:rPr>
              <a:t>Hive Server</a:t>
            </a:r>
            <a:endParaRPr lang="pt-BR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Retângulo arredondado 3"/>
          <p:cNvSpPr/>
          <p:nvPr/>
        </p:nvSpPr>
        <p:spPr>
          <a:xfrm>
            <a:off x="1487805" y="1779905"/>
            <a:ext cx="5247640" cy="1804670"/>
          </a:xfrm>
          <a:prstGeom prst="roundRect">
            <a:avLst>
              <a:gd name="adj" fmla="val 70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1882775" y="1996440"/>
            <a:ext cx="1297940" cy="431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Parser</a:t>
            </a:r>
            <a:endParaRPr lang="pt-BR" altLang="en-US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Retângulo arredondado 5"/>
          <p:cNvSpPr/>
          <p:nvPr/>
        </p:nvSpPr>
        <p:spPr>
          <a:xfrm>
            <a:off x="3658870" y="1996440"/>
            <a:ext cx="1249680" cy="431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latin typeface="Calibri" panose="020F0502020204030204" charset="0"/>
                <a:cs typeface="Calibri" panose="020F0502020204030204" charset="0"/>
              </a:rPr>
              <a:t>Planner</a:t>
            </a:r>
            <a:endParaRPr lang="pt-BR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Retângulo arredondado 6"/>
          <p:cNvSpPr/>
          <p:nvPr/>
        </p:nvSpPr>
        <p:spPr>
          <a:xfrm>
            <a:off x="1859280" y="2785745"/>
            <a:ext cx="1321435" cy="4457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Execução</a:t>
            </a:r>
            <a:endParaRPr lang="pt-BR" altLang="en-US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3634740" y="2785745"/>
            <a:ext cx="1249680" cy="4457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Otimizador</a:t>
            </a:r>
            <a:endParaRPr lang="pt-BR" altLang="en-US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Retângulo arredondado 9"/>
          <p:cNvSpPr/>
          <p:nvPr/>
        </p:nvSpPr>
        <p:spPr>
          <a:xfrm>
            <a:off x="3658870" y="1996440"/>
            <a:ext cx="1249680" cy="431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Planner</a:t>
            </a:r>
            <a:endParaRPr lang="pt-BR" altLang="en-US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Retângulo arredondado 10"/>
          <p:cNvSpPr/>
          <p:nvPr/>
        </p:nvSpPr>
        <p:spPr>
          <a:xfrm>
            <a:off x="5147310" y="2428240"/>
            <a:ext cx="1249680" cy="431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Clientes</a:t>
            </a:r>
            <a:endParaRPr lang="pt-BR" altLang="en-US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" name="Retângulo arredondado 12"/>
          <p:cNvSpPr/>
          <p:nvPr/>
        </p:nvSpPr>
        <p:spPr>
          <a:xfrm>
            <a:off x="7109460" y="2397760"/>
            <a:ext cx="1645920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latin typeface="Calibri" panose="020F0502020204030204" charset="0"/>
                <a:cs typeface="Calibri" panose="020F0502020204030204" charset="0"/>
              </a:rPr>
              <a:t>Metastore</a:t>
            </a:r>
            <a:endParaRPr lang="pt-BR" altLang="en-US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6" name="Imagem 35" descr="database_data_209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8195" y="4442460"/>
            <a:ext cx="1424940" cy="566420"/>
          </a:xfrm>
          <a:prstGeom prst="rect">
            <a:avLst/>
          </a:prstGeom>
        </p:spPr>
      </p:pic>
      <p:sp>
        <p:nvSpPr>
          <p:cNvPr id="15" name="Caixa de Texto 14"/>
          <p:cNvSpPr txBox="1"/>
          <p:nvPr/>
        </p:nvSpPr>
        <p:spPr>
          <a:xfrm>
            <a:off x="7356475" y="5008880"/>
            <a:ext cx="1008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 sz="18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RDBMS</a:t>
            </a:r>
            <a:endParaRPr lang="pt-BR" altLang="en-US" sz="18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475105" y="3794125"/>
            <a:ext cx="1645920" cy="435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latin typeface="Calibri" panose="020F0502020204030204" charset="0"/>
                <a:cs typeface="Calibri" panose="020F0502020204030204" charset="0"/>
              </a:rPr>
              <a:t>MapReduce</a:t>
            </a:r>
            <a:endParaRPr lang="pt-BR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Retângulo arredondado 16"/>
          <p:cNvSpPr/>
          <p:nvPr/>
        </p:nvSpPr>
        <p:spPr>
          <a:xfrm>
            <a:off x="1471295" y="4547235"/>
            <a:ext cx="5264150" cy="9455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8" name="Imagem 17" descr="database_data_209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0" y="4890135"/>
            <a:ext cx="1424940" cy="566420"/>
          </a:xfrm>
          <a:prstGeom prst="rect">
            <a:avLst/>
          </a:prstGeom>
        </p:spPr>
      </p:pic>
      <p:pic>
        <p:nvPicPr>
          <p:cNvPr id="19" name="Imagem 18" descr="database_data_209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8750" y="4885690"/>
            <a:ext cx="1424940" cy="566420"/>
          </a:xfrm>
          <a:prstGeom prst="rect">
            <a:avLst/>
          </a:prstGeom>
        </p:spPr>
      </p:pic>
      <p:pic>
        <p:nvPicPr>
          <p:cNvPr id="20" name="Imagem 19" descr="database_data_209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1930" y="4890135"/>
            <a:ext cx="1424940" cy="566420"/>
          </a:xfrm>
          <a:prstGeom prst="rect">
            <a:avLst/>
          </a:prstGeom>
        </p:spPr>
      </p:pic>
      <p:pic>
        <p:nvPicPr>
          <p:cNvPr id="21" name="Imagem 20" descr="database_data_209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0505" y="4885690"/>
            <a:ext cx="1424940" cy="566420"/>
          </a:xfrm>
          <a:prstGeom prst="rect">
            <a:avLst/>
          </a:prstGeom>
        </p:spPr>
      </p:pic>
      <p:sp>
        <p:nvSpPr>
          <p:cNvPr id="22" name="Caixa de Texto 21"/>
          <p:cNvSpPr txBox="1"/>
          <p:nvPr/>
        </p:nvSpPr>
        <p:spPr>
          <a:xfrm>
            <a:off x="1612265" y="4566285"/>
            <a:ext cx="7353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6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HDFS</a:t>
            </a:r>
            <a:endParaRPr lang="pt-BR" altLang="en-US" sz="16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Caixa de Texto 23"/>
          <p:cNvSpPr txBox="1"/>
          <p:nvPr/>
        </p:nvSpPr>
        <p:spPr>
          <a:xfrm>
            <a:off x="7235190" y="4010025"/>
            <a:ext cx="11531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FileSystem</a:t>
            </a:r>
            <a:endParaRPr lang="pt-BR" altLang="en-US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5" name="Retângulo arredondado 24"/>
          <p:cNvSpPr/>
          <p:nvPr/>
        </p:nvSpPr>
        <p:spPr>
          <a:xfrm>
            <a:off x="2187575" y="921385"/>
            <a:ext cx="993140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latin typeface="Calibri" panose="020F0502020204030204" charset="0"/>
                <a:cs typeface="Calibri" panose="020F0502020204030204" charset="0"/>
              </a:rPr>
              <a:t>CLI</a:t>
            </a:r>
            <a:endParaRPr lang="pt-BR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6" name="Retângulo arredondado 25"/>
          <p:cNvSpPr/>
          <p:nvPr/>
        </p:nvSpPr>
        <p:spPr>
          <a:xfrm>
            <a:off x="5310505" y="921385"/>
            <a:ext cx="1103630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latin typeface="Calibri" panose="020F0502020204030204" charset="0"/>
                <a:cs typeface="Calibri" panose="020F0502020204030204" charset="0"/>
              </a:rPr>
              <a:t>Hive Web Interface</a:t>
            </a:r>
            <a:endParaRPr lang="pt-BR" altLang="en-US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22465" y="407105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Apache Hive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Retângulo arredondado 1"/>
          <p:cNvSpPr/>
          <p:nvPr/>
        </p:nvSpPr>
        <p:spPr>
          <a:xfrm>
            <a:off x="179070" y="914400"/>
            <a:ext cx="4390390" cy="4392295"/>
          </a:xfrm>
          <a:prstGeom prst="roundRect">
            <a:avLst>
              <a:gd name="adj" fmla="val 3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3" name="Retângulo arredondado 2"/>
          <p:cNvSpPr/>
          <p:nvPr/>
        </p:nvSpPr>
        <p:spPr>
          <a:xfrm>
            <a:off x="4787265" y="914400"/>
            <a:ext cx="4248785" cy="4392295"/>
          </a:xfrm>
          <a:prstGeom prst="roundRect">
            <a:avLst>
              <a:gd name="adj" fmla="val 4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4" name="Caixa de Texto 3"/>
          <p:cNvSpPr txBox="1"/>
          <p:nvPr/>
        </p:nvSpPr>
        <p:spPr>
          <a:xfrm>
            <a:off x="1952625" y="51498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 sz="2000">
                <a:solidFill>
                  <a:schemeClr val="bg1"/>
                </a:solidFill>
              </a:rPr>
              <a:t>Hive</a:t>
            </a:r>
            <a:endParaRPr lang="pt-BR" altLang="en-US" sz="2000">
              <a:solidFill>
                <a:schemeClr val="bg1"/>
              </a:solidFill>
            </a:endParaRPr>
          </a:p>
        </p:txBody>
      </p:sp>
      <p:sp>
        <p:nvSpPr>
          <p:cNvPr id="5" name="Caixa de Texto 4"/>
          <p:cNvSpPr txBox="1"/>
          <p:nvPr/>
        </p:nvSpPr>
        <p:spPr>
          <a:xfrm>
            <a:off x="6422390" y="443230"/>
            <a:ext cx="10712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 sz="2000">
                <a:solidFill>
                  <a:schemeClr val="bg1"/>
                </a:solidFill>
              </a:rPr>
              <a:t>Hadoop</a:t>
            </a:r>
            <a:endParaRPr lang="pt-BR" altLang="en-US" sz="2000">
              <a:solidFill>
                <a:schemeClr val="bg1"/>
              </a:solidFill>
            </a:endParaRPr>
          </a:p>
        </p:txBody>
      </p:sp>
      <p:sp>
        <p:nvSpPr>
          <p:cNvPr id="6" name="Retângulo arredondado 5"/>
          <p:cNvSpPr/>
          <p:nvPr/>
        </p:nvSpPr>
        <p:spPr>
          <a:xfrm>
            <a:off x="251460" y="1292860"/>
            <a:ext cx="431800" cy="2717800"/>
          </a:xfrm>
          <a:prstGeom prst="roundRect">
            <a:avLst/>
          </a:prstGeom>
          <a:solidFill>
            <a:srgbClr val="59E9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600" b="1">
                <a:solidFill>
                  <a:schemeClr val="tx1"/>
                </a:solidFill>
              </a:rPr>
              <a:t>UI</a:t>
            </a:r>
            <a:endParaRPr lang="pt-BR" altLang="en-US" sz="1600" b="1">
              <a:solidFill>
                <a:schemeClr val="tx1"/>
              </a:solidFill>
            </a:endParaRPr>
          </a:p>
        </p:txBody>
      </p:sp>
      <p:sp>
        <p:nvSpPr>
          <p:cNvPr id="7" name="Retângulo arredondado 6"/>
          <p:cNvSpPr/>
          <p:nvPr/>
        </p:nvSpPr>
        <p:spPr>
          <a:xfrm>
            <a:off x="1330325" y="1348105"/>
            <a:ext cx="908050" cy="1935480"/>
          </a:xfrm>
          <a:prstGeom prst="roundRect">
            <a:avLst/>
          </a:prstGeom>
          <a:solidFill>
            <a:srgbClr val="59E9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600" b="1">
                <a:solidFill>
                  <a:schemeClr val="tx1"/>
                </a:solidFill>
              </a:rPr>
              <a:t>Driver</a:t>
            </a:r>
            <a:endParaRPr lang="pt-BR" altLang="en-US" sz="1600" b="1">
              <a:solidFill>
                <a:schemeClr val="tx1"/>
              </a:solidFill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2905760" y="1292225"/>
            <a:ext cx="1257300" cy="884555"/>
          </a:xfrm>
          <a:prstGeom prst="roundRect">
            <a:avLst/>
          </a:prstGeom>
          <a:solidFill>
            <a:srgbClr val="59E9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600" b="1">
                <a:solidFill>
                  <a:schemeClr val="tx1"/>
                </a:solidFill>
              </a:rPr>
              <a:t>Execution Engine</a:t>
            </a:r>
            <a:endParaRPr lang="pt-BR" altLang="en-US" sz="1600" b="1">
              <a:solidFill>
                <a:schemeClr val="tx1"/>
              </a:solidFill>
            </a:endParaRPr>
          </a:p>
        </p:txBody>
      </p:sp>
      <p:sp>
        <p:nvSpPr>
          <p:cNvPr id="9" name="Retângulo arredondado 8"/>
          <p:cNvSpPr/>
          <p:nvPr/>
        </p:nvSpPr>
        <p:spPr>
          <a:xfrm>
            <a:off x="3274695" y="3938270"/>
            <a:ext cx="1257300" cy="768985"/>
          </a:xfrm>
          <a:prstGeom prst="roundRect">
            <a:avLst/>
          </a:prstGeom>
          <a:solidFill>
            <a:srgbClr val="59E9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600" b="1">
                <a:solidFill>
                  <a:schemeClr val="tx1"/>
                </a:solidFill>
              </a:rPr>
              <a:t>Metastore</a:t>
            </a:r>
            <a:endParaRPr lang="pt-BR" altLang="en-US" sz="1600" b="1">
              <a:solidFill>
                <a:schemeClr val="tx1"/>
              </a:solidFill>
            </a:endParaRPr>
          </a:p>
        </p:txBody>
      </p:sp>
      <p:sp>
        <p:nvSpPr>
          <p:cNvPr id="10" name="Retângulo arredondado 9"/>
          <p:cNvSpPr/>
          <p:nvPr/>
        </p:nvSpPr>
        <p:spPr>
          <a:xfrm>
            <a:off x="1155700" y="3938270"/>
            <a:ext cx="1400810" cy="768985"/>
          </a:xfrm>
          <a:prstGeom prst="roundRect">
            <a:avLst/>
          </a:prstGeom>
          <a:solidFill>
            <a:srgbClr val="59E9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600" b="1">
                <a:solidFill>
                  <a:schemeClr val="tx1"/>
                </a:solidFill>
              </a:rPr>
              <a:t>Compilador</a:t>
            </a:r>
            <a:endParaRPr lang="pt-BR" altLang="en-US" sz="1600" b="1">
              <a:solidFill>
                <a:schemeClr val="tx1"/>
              </a:solidFill>
            </a:endParaRPr>
          </a:p>
        </p:txBody>
      </p:sp>
      <p:sp>
        <p:nvSpPr>
          <p:cNvPr id="11" name="Retângulo arredondado 10"/>
          <p:cNvSpPr/>
          <p:nvPr/>
        </p:nvSpPr>
        <p:spPr>
          <a:xfrm>
            <a:off x="6318250" y="1130935"/>
            <a:ext cx="1257300" cy="768985"/>
          </a:xfrm>
          <a:prstGeom prst="roundRect">
            <a:avLst/>
          </a:prstGeom>
          <a:solidFill>
            <a:srgbClr val="59E9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600" b="1">
                <a:solidFill>
                  <a:schemeClr val="tx1"/>
                </a:solidFill>
              </a:rPr>
              <a:t>Job Tracker</a:t>
            </a:r>
            <a:endParaRPr lang="pt-BR" altLang="en-US" sz="1600" b="1">
              <a:solidFill>
                <a:schemeClr val="tx1"/>
              </a:solidFill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787265" y="3756025"/>
            <a:ext cx="4248785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 de Texto 12"/>
          <p:cNvSpPr txBox="1"/>
          <p:nvPr/>
        </p:nvSpPr>
        <p:spPr>
          <a:xfrm>
            <a:off x="7487920" y="995680"/>
            <a:ext cx="1465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 sz="1800" b="1">
                <a:solidFill>
                  <a:schemeClr val="bg1"/>
                </a:solidFill>
              </a:rPr>
              <a:t>MapReduce</a:t>
            </a:r>
            <a:endParaRPr lang="pt-BR" altLang="en-US" sz="1800" b="1">
              <a:solidFill>
                <a:schemeClr val="bg1"/>
              </a:solidFill>
            </a:endParaRPr>
          </a:p>
        </p:txBody>
      </p:sp>
      <p:sp>
        <p:nvSpPr>
          <p:cNvPr id="14" name="Retângulo arredondado 13"/>
          <p:cNvSpPr/>
          <p:nvPr/>
        </p:nvSpPr>
        <p:spPr>
          <a:xfrm>
            <a:off x="5546725" y="2332355"/>
            <a:ext cx="2821940" cy="1110615"/>
          </a:xfrm>
          <a:prstGeom prst="roundRect">
            <a:avLst>
              <a:gd name="adj" fmla="val 5371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 sz="1600" b="1">
              <a:solidFill>
                <a:schemeClr val="tx1"/>
              </a:solidFill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5622290" y="2641600"/>
            <a:ext cx="1302385" cy="723265"/>
          </a:xfrm>
          <a:prstGeom prst="roundRect">
            <a:avLst/>
          </a:prstGeom>
          <a:solidFill>
            <a:srgbClr val="59E9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600" b="1">
                <a:solidFill>
                  <a:schemeClr val="tx1"/>
                </a:solidFill>
              </a:rPr>
              <a:t>Map</a:t>
            </a:r>
            <a:endParaRPr lang="pt-BR" altLang="en-US" sz="1600" b="1">
              <a:solidFill>
                <a:schemeClr val="tx1"/>
              </a:solidFill>
            </a:endParaRPr>
          </a:p>
        </p:txBody>
      </p:sp>
      <p:sp>
        <p:nvSpPr>
          <p:cNvPr id="20" name="Caixa de Texto 19"/>
          <p:cNvSpPr txBox="1"/>
          <p:nvPr/>
        </p:nvSpPr>
        <p:spPr>
          <a:xfrm>
            <a:off x="8230870" y="3756025"/>
            <a:ext cx="80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 sz="1800" b="1">
                <a:solidFill>
                  <a:schemeClr val="bg1"/>
                </a:solidFill>
              </a:rPr>
              <a:t>HDFS</a:t>
            </a:r>
            <a:endParaRPr lang="pt-BR" altLang="en-US" sz="1800" b="1">
              <a:solidFill>
                <a:schemeClr val="bg1"/>
              </a:solidFill>
            </a:endParaRPr>
          </a:p>
        </p:txBody>
      </p:sp>
      <p:sp>
        <p:nvSpPr>
          <p:cNvPr id="24" name="Retângulo arredondado 23"/>
          <p:cNvSpPr/>
          <p:nvPr/>
        </p:nvSpPr>
        <p:spPr>
          <a:xfrm>
            <a:off x="5238750" y="4112895"/>
            <a:ext cx="1301115" cy="768985"/>
          </a:xfrm>
          <a:prstGeom prst="roundRect">
            <a:avLst/>
          </a:prstGeom>
          <a:solidFill>
            <a:srgbClr val="59E9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600" b="1">
                <a:solidFill>
                  <a:schemeClr val="tx1"/>
                </a:solidFill>
              </a:rPr>
              <a:t>Namenode</a:t>
            </a:r>
            <a:endParaRPr lang="pt-BR" altLang="en-US" sz="1600" b="1">
              <a:solidFill>
                <a:schemeClr val="tx1"/>
              </a:solidFill>
            </a:endParaRPr>
          </a:p>
        </p:txBody>
      </p:sp>
      <p:cxnSp>
        <p:nvCxnSpPr>
          <p:cNvPr id="27" name="Conector de Seta Reta 26"/>
          <p:cNvCxnSpPr/>
          <p:nvPr/>
        </p:nvCxnSpPr>
        <p:spPr>
          <a:xfrm>
            <a:off x="683895" y="1850390"/>
            <a:ext cx="64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H="1">
            <a:off x="683260" y="2426335"/>
            <a:ext cx="6477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 de Texto 28"/>
          <p:cNvSpPr txBox="1"/>
          <p:nvPr/>
        </p:nvSpPr>
        <p:spPr>
          <a:xfrm>
            <a:off x="692150" y="1536700"/>
            <a:ext cx="7124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200"/>
              <a:t>Query</a:t>
            </a:r>
            <a:endParaRPr lang="pt-BR" altLang="en-US" sz="1200"/>
          </a:p>
        </p:txBody>
      </p:sp>
      <p:sp>
        <p:nvSpPr>
          <p:cNvPr id="30" name="Caixa de Texto 29"/>
          <p:cNvSpPr txBox="1"/>
          <p:nvPr/>
        </p:nvSpPr>
        <p:spPr>
          <a:xfrm>
            <a:off x="675640" y="2453005"/>
            <a:ext cx="7124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200"/>
              <a:t>Result</a:t>
            </a:r>
            <a:endParaRPr lang="pt-BR" altLang="en-US" sz="1200"/>
          </a:p>
        </p:txBody>
      </p:sp>
      <p:cxnSp>
        <p:nvCxnSpPr>
          <p:cNvPr id="31" name="Conector de Seta Reta 30"/>
          <p:cNvCxnSpPr/>
          <p:nvPr/>
        </p:nvCxnSpPr>
        <p:spPr>
          <a:xfrm>
            <a:off x="2238375" y="1621790"/>
            <a:ext cx="68897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 de Texto 31"/>
          <p:cNvSpPr txBox="1"/>
          <p:nvPr/>
        </p:nvSpPr>
        <p:spPr>
          <a:xfrm>
            <a:off x="2266950" y="1346200"/>
            <a:ext cx="4940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200"/>
              <a:t>Plan</a:t>
            </a:r>
            <a:endParaRPr lang="pt-BR" altLang="en-US" sz="1200"/>
          </a:p>
        </p:txBody>
      </p:sp>
      <p:sp>
        <p:nvSpPr>
          <p:cNvPr id="33" name="Caixa de Texto 32"/>
          <p:cNvSpPr txBox="1"/>
          <p:nvPr/>
        </p:nvSpPr>
        <p:spPr>
          <a:xfrm>
            <a:off x="714375" y="3434080"/>
            <a:ext cx="8026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000"/>
              <a:t>Plan Request</a:t>
            </a:r>
            <a:endParaRPr lang="pt-BR" altLang="en-US" sz="1000"/>
          </a:p>
        </p:txBody>
      </p:sp>
      <p:cxnSp>
        <p:nvCxnSpPr>
          <p:cNvPr id="34" name="Conector de Seta Reta 33"/>
          <p:cNvCxnSpPr/>
          <p:nvPr/>
        </p:nvCxnSpPr>
        <p:spPr>
          <a:xfrm flipH="1">
            <a:off x="1476375" y="3295650"/>
            <a:ext cx="1270" cy="631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 de Texto 34"/>
          <p:cNvSpPr txBox="1"/>
          <p:nvPr/>
        </p:nvSpPr>
        <p:spPr>
          <a:xfrm>
            <a:off x="2019300" y="3399155"/>
            <a:ext cx="8026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000"/>
              <a:t>Plan Respose</a:t>
            </a:r>
            <a:endParaRPr lang="pt-BR" altLang="en-US" sz="1000"/>
          </a:p>
        </p:txBody>
      </p:sp>
      <p:cxnSp>
        <p:nvCxnSpPr>
          <p:cNvPr id="36" name="Conector de Seta Reta 35"/>
          <p:cNvCxnSpPr/>
          <p:nvPr/>
        </p:nvCxnSpPr>
        <p:spPr>
          <a:xfrm flipH="1" flipV="1">
            <a:off x="2052320" y="3283585"/>
            <a:ext cx="1270" cy="631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2564765" y="4244340"/>
            <a:ext cx="64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/>
          <p:nvPr/>
        </p:nvCxnSpPr>
        <p:spPr>
          <a:xfrm flipH="1">
            <a:off x="2564130" y="4533265"/>
            <a:ext cx="6477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 de Texto 40"/>
          <p:cNvSpPr txBox="1"/>
          <p:nvPr/>
        </p:nvSpPr>
        <p:spPr>
          <a:xfrm>
            <a:off x="2573020" y="3858895"/>
            <a:ext cx="7124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000"/>
              <a:t>Get</a:t>
            </a:r>
            <a:endParaRPr lang="pt-BR" altLang="en-US" sz="1000"/>
          </a:p>
          <a:p>
            <a:r>
              <a:rPr lang="pt-BR" altLang="en-US" sz="1000"/>
              <a:t>Metadata</a:t>
            </a:r>
            <a:endParaRPr lang="pt-BR" altLang="en-US" sz="1000"/>
          </a:p>
        </p:txBody>
      </p:sp>
      <p:sp>
        <p:nvSpPr>
          <p:cNvPr id="42" name="Caixa de Texto 41"/>
          <p:cNvSpPr txBox="1"/>
          <p:nvPr/>
        </p:nvSpPr>
        <p:spPr>
          <a:xfrm>
            <a:off x="2556510" y="4559935"/>
            <a:ext cx="712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900"/>
              <a:t>Send</a:t>
            </a:r>
            <a:endParaRPr lang="pt-BR" altLang="en-US" sz="900"/>
          </a:p>
          <a:p>
            <a:r>
              <a:rPr lang="pt-BR" altLang="en-US" sz="900"/>
              <a:t>Metadata</a:t>
            </a:r>
            <a:endParaRPr lang="pt-BR" altLang="en-US" sz="900"/>
          </a:p>
        </p:txBody>
      </p:sp>
      <p:cxnSp>
        <p:nvCxnSpPr>
          <p:cNvPr id="43" name="Conector de Seta Reta 42"/>
          <p:cNvCxnSpPr/>
          <p:nvPr/>
        </p:nvCxnSpPr>
        <p:spPr>
          <a:xfrm flipH="1" flipV="1">
            <a:off x="4163060" y="1731010"/>
            <a:ext cx="2165985" cy="38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 de Texto 43"/>
          <p:cNvSpPr txBox="1"/>
          <p:nvPr/>
        </p:nvSpPr>
        <p:spPr>
          <a:xfrm>
            <a:off x="4859655" y="1771015"/>
            <a:ext cx="9271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200"/>
              <a:t>Resultado</a:t>
            </a:r>
            <a:endParaRPr lang="pt-BR" altLang="en-US" sz="1200"/>
          </a:p>
        </p:txBody>
      </p:sp>
      <p:cxnSp>
        <p:nvCxnSpPr>
          <p:cNvPr id="45" name="Conector de Seta Reta 44"/>
          <p:cNvCxnSpPr>
            <a:stCxn id="63" idx="4"/>
            <a:endCxn id="14" idx="0"/>
          </p:cNvCxnSpPr>
          <p:nvPr/>
        </p:nvCxnSpPr>
        <p:spPr>
          <a:xfrm flipH="1">
            <a:off x="6957695" y="2113280"/>
            <a:ext cx="635" cy="2190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Angulado 46"/>
          <p:cNvCxnSpPr>
            <a:stCxn id="24" idx="0"/>
            <a:endCxn id="8" idx="2"/>
          </p:cNvCxnSpPr>
          <p:nvPr/>
        </p:nvCxnSpPr>
        <p:spPr>
          <a:xfrm rot="16200000" flipV="1">
            <a:off x="3743325" y="1967230"/>
            <a:ext cx="1936115" cy="2355215"/>
          </a:xfrm>
          <a:prstGeom prst="bentConnector3">
            <a:avLst>
              <a:gd name="adj1" fmla="val 28468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/>
          <p:cNvCxnSpPr/>
          <p:nvPr/>
        </p:nvCxnSpPr>
        <p:spPr>
          <a:xfrm flipV="1">
            <a:off x="4163060" y="1373505"/>
            <a:ext cx="2165985" cy="38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 de Texto 48"/>
          <p:cNvSpPr txBox="1"/>
          <p:nvPr/>
        </p:nvSpPr>
        <p:spPr>
          <a:xfrm>
            <a:off x="4859655" y="1054735"/>
            <a:ext cx="10134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200"/>
              <a:t>executeJob</a:t>
            </a:r>
            <a:endParaRPr lang="pt-BR" altLang="en-US" sz="1200"/>
          </a:p>
        </p:txBody>
      </p:sp>
      <p:sp>
        <p:nvSpPr>
          <p:cNvPr id="50" name="Caixa de Texto 49"/>
          <p:cNvSpPr txBox="1"/>
          <p:nvPr/>
        </p:nvSpPr>
        <p:spPr>
          <a:xfrm>
            <a:off x="2327910" y="2066290"/>
            <a:ext cx="4940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200"/>
              <a:t>Plan</a:t>
            </a:r>
            <a:endParaRPr lang="pt-BR" altLang="en-US" sz="1200"/>
          </a:p>
        </p:txBody>
      </p:sp>
      <p:cxnSp>
        <p:nvCxnSpPr>
          <p:cNvPr id="51" name="Conector de Seta Reta 50"/>
          <p:cNvCxnSpPr/>
          <p:nvPr/>
        </p:nvCxnSpPr>
        <p:spPr>
          <a:xfrm flipH="1">
            <a:off x="2230755" y="1908810"/>
            <a:ext cx="68897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ipse 51"/>
          <p:cNvSpPr/>
          <p:nvPr/>
        </p:nvSpPr>
        <p:spPr>
          <a:xfrm>
            <a:off x="394970" y="1557655"/>
            <a:ext cx="342265" cy="34226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1</a:t>
            </a:r>
            <a:endParaRPr lang="pt-BR" altLang="en-US"/>
          </a:p>
        </p:txBody>
      </p:sp>
      <p:sp>
        <p:nvSpPr>
          <p:cNvPr id="53" name="Elipse 52"/>
          <p:cNvSpPr/>
          <p:nvPr/>
        </p:nvSpPr>
        <p:spPr>
          <a:xfrm>
            <a:off x="1186815" y="3122930"/>
            <a:ext cx="342265" cy="34226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2</a:t>
            </a:r>
            <a:endParaRPr lang="pt-BR" altLang="en-US"/>
          </a:p>
        </p:txBody>
      </p:sp>
      <p:sp>
        <p:nvSpPr>
          <p:cNvPr id="54" name="Elipse 53"/>
          <p:cNvSpPr/>
          <p:nvPr/>
        </p:nvSpPr>
        <p:spPr>
          <a:xfrm>
            <a:off x="2343150" y="3938270"/>
            <a:ext cx="342265" cy="34226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3</a:t>
            </a:r>
            <a:endParaRPr lang="pt-BR" altLang="en-US"/>
          </a:p>
        </p:txBody>
      </p:sp>
      <p:sp>
        <p:nvSpPr>
          <p:cNvPr id="55" name="Elipse 54"/>
          <p:cNvSpPr/>
          <p:nvPr/>
        </p:nvSpPr>
        <p:spPr>
          <a:xfrm>
            <a:off x="3131185" y="4442460"/>
            <a:ext cx="342265" cy="34226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4</a:t>
            </a:r>
            <a:endParaRPr lang="pt-BR" altLang="en-US"/>
          </a:p>
        </p:txBody>
      </p:sp>
      <p:sp>
        <p:nvSpPr>
          <p:cNvPr id="56" name="Elipse 55"/>
          <p:cNvSpPr/>
          <p:nvPr/>
        </p:nvSpPr>
        <p:spPr>
          <a:xfrm>
            <a:off x="1979295" y="3756025"/>
            <a:ext cx="342265" cy="34226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5</a:t>
            </a:r>
            <a:endParaRPr lang="pt-BR" altLang="en-US"/>
          </a:p>
        </p:txBody>
      </p:sp>
      <p:sp>
        <p:nvSpPr>
          <p:cNvPr id="57" name="Elipse 56"/>
          <p:cNvSpPr/>
          <p:nvPr/>
        </p:nvSpPr>
        <p:spPr>
          <a:xfrm>
            <a:off x="1952625" y="1377315"/>
            <a:ext cx="342265" cy="34226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6</a:t>
            </a:r>
            <a:endParaRPr lang="pt-BR" altLang="en-US"/>
          </a:p>
        </p:txBody>
      </p:sp>
      <p:sp>
        <p:nvSpPr>
          <p:cNvPr id="58" name="Elipse 57"/>
          <p:cNvSpPr/>
          <p:nvPr/>
        </p:nvSpPr>
        <p:spPr>
          <a:xfrm>
            <a:off x="3923030" y="1194435"/>
            <a:ext cx="342265" cy="34226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7</a:t>
            </a:r>
            <a:endParaRPr lang="pt-BR" altLang="en-US"/>
          </a:p>
        </p:txBody>
      </p:sp>
      <p:sp>
        <p:nvSpPr>
          <p:cNvPr id="63" name="Elipse 62"/>
          <p:cNvSpPr/>
          <p:nvPr/>
        </p:nvSpPr>
        <p:spPr>
          <a:xfrm>
            <a:off x="6786880" y="1771015"/>
            <a:ext cx="342265" cy="34226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8</a:t>
            </a:r>
            <a:endParaRPr lang="pt-BR" altLang="en-US"/>
          </a:p>
        </p:txBody>
      </p:sp>
      <p:sp>
        <p:nvSpPr>
          <p:cNvPr id="67" name="Caixa de Texto 66"/>
          <p:cNvSpPr txBox="1"/>
          <p:nvPr/>
        </p:nvSpPr>
        <p:spPr>
          <a:xfrm>
            <a:off x="5689600" y="2332355"/>
            <a:ext cx="1188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200" b="1"/>
              <a:t>Task tracker</a:t>
            </a:r>
            <a:endParaRPr lang="pt-BR" altLang="en-US" sz="1200" b="1"/>
          </a:p>
        </p:txBody>
      </p:sp>
      <p:sp>
        <p:nvSpPr>
          <p:cNvPr id="68" name="Retângulo arredondado 67"/>
          <p:cNvSpPr/>
          <p:nvPr/>
        </p:nvSpPr>
        <p:spPr>
          <a:xfrm>
            <a:off x="7058660" y="2641600"/>
            <a:ext cx="1257300" cy="723265"/>
          </a:xfrm>
          <a:prstGeom prst="roundRect">
            <a:avLst/>
          </a:prstGeom>
          <a:solidFill>
            <a:srgbClr val="59E9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600" b="1">
                <a:solidFill>
                  <a:schemeClr val="tx1"/>
                </a:solidFill>
              </a:rPr>
              <a:t>Reduce</a:t>
            </a:r>
            <a:endParaRPr lang="pt-BR" altLang="en-US" sz="1600" b="1">
              <a:solidFill>
                <a:schemeClr val="tx1"/>
              </a:solidFill>
            </a:endParaRPr>
          </a:p>
        </p:txBody>
      </p:sp>
      <p:cxnSp>
        <p:nvCxnSpPr>
          <p:cNvPr id="69" name="Conector Reto 68"/>
          <p:cNvCxnSpPr>
            <a:stCxn id="14" idx="2"/>
          </p:cNvCxnSpPr>
          <p:nvPr/>
        </p:nvCxnSpPr>
        <p:spPr>
          <a:xfrm flipH="1">
            <a:off x="6947535" y="3442970"/>
            <a:ext cx="10160" cy="10712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de Seta Reta 69"/>
          <p:cNvCxnSpPr>
            <a:stCxn id="24" idx="3"/>
            <a:endCxn id="23" idx="1"/>
          </p:cNvCxnSpPr>
          <p:nvPr/>
        </p:nvCxnSpPr>
        <p:spPr>
          <a:xfrm>
            <a:off x="6539865" y="4497705"/>
            <a:ext cx="876300" cy="1270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/>
          <p:cNvGrpSpPr/>
          <p:nvPr/>
        </p:nvGrpSpPr>
        <p:grpSpPr>
          <a:xfrm>
            <a:off x="7416165" y="4125595"/>
            <a:ext cx="1370965" cy="828040"/>
            <a:chOff x="11509" y="6655"/>
            <a:chExt cx="2159" cy="1304"/>
          </a:xfrm>
        </p:grpSpPr>
        <p:sp>
          <p:nvSpPr>
            <p:cNvPr id="23" name="Retângulo arredondado 22"/>
            <p:cNvSpPr/>
            <p:nvPr/>
          </p:nvSpPr>
          <p:spPr>
            <a:xfrm>
              <a:off x="11509" y="6655"/>
              <a:ext cx="2046" cy="1211"/>
            </a:xfrm>
            <a:prstGeom prst="roundRect">
              <a:avLst>
                <a:gd name="adj" fmla="val 6275"/>
              </a:avLst>
            </a:prstGeom>
            <a:solidFill>
              <a:srgbClr val="59E90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600" b="1">
                  <a:solidFill>
                    <a:schemeClr val="tx1"/>
                  </a:solidFill>
                </a:rPr>
                <a:t>Datanodes</a:t>
              </a:r>
              <a:endParaRPr lang="pt-BR" altLang="en-US" sz="1600" b="1">
                <a:solidFill>
                  <a:schemeClr val="tx1"/>
                </a:solidFill>
              </a:endParaRPr>
            </a:p>
          </p:txBody>
        </p:sp>
        <p:grpSp>
          <p:nvGrpSpPr>
            <p:cNvPr id="75" name="Grupo 74"/>
            <p:cNvGrpSpPr/>
            <p:nvPr/>
          </p:nvGrpSpPr>
          <p:grpSpPr>
            <a:xfrm>
              <a:off x="11566" y="6703"/>
              <a:ext cx="2102" cy="1257"/>
              <a:chOff x="11566" y="6721"/>
              <a:chExt cx="2102" cy="1257"/>
            </a:xfrm>
          </p:grpSpPr>
          <p:sp>
            <p:nvSpPr>
              <p:cNvPr id="73" name="Retângulo arredondado 72"/>
              <p:cNvSpPr/>
              <p:nvPr/>
            </p:nvSpPr>
            <p:spPr>
              <a:xfrm>
                <a:off x="11566" y="6721"/>
                <a:ext cx="2046" cy="1211"/>
              </a:xfrm>
              <a:prstGeom prst="roundRect">
                <a:avLst>
                  <a:gd name="adj" fmla="val 6275"/>
                </a:avLst>
              </a:prstGeom>
              <a:solidFill>
                <a:srgbClr val="59E90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pt-BR" altLang="en-US" sz="1600" b="1">
                    <a:solidFill>
                      <a:schemeClr val="tx1"/>
                    </a:solidFill>
                  </a:rPr>
                  <a:t>Datanodes</a:t>
                </a:r>
                <a:endParaRPr lang="pt-B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Retângulo arredondado 73"/>
              <p:cNvSpPr/>
              <p:nvPr/>
            </p:nvSpPr>
            <p:spPr>
              <a:xfrm>
                <a:off x="11622" y="6768"/>
                <a:ext cx="2046" cy="1211"/>
              </a:xfrm>
              <a:prstGeom prst="roundRect">
                <a:avLst>
                  <a:gd name="adj" fmla="val 6275"/>
                </a:avLst>
              </a:prstGeom>
              <a:solidFill>
                <a:srgbClr val="59E90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pt-BR" altLang="en-US" sz="1600" b="1">
                    <a:solidFill>
                      <a:schemeClr val="tx1"/>
                    </a:solidFill>
                  </a:rPr>
                  <a:t>Datanodes</a:t>
                </a:r>
                <a:endParaRPr lang="pt-BR" altLang="en-US" sz="16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7" name="Elipse 76"/>
          <p:cNvSpPr/>
          <p:nvPr/>
        </p:nvSpPr>
        <p:spPr>
          <a:xfrm>
            <a:off x="6924675" y="3289935"/>
            <a:ext cx="342265" cy="34226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9</a:t>
            </a:r>
            <a:endParaRPr lang="pt-BR" altLang="en-US"/>
          </a:p>
        </p:txBody>
      </p:sp>
      <p:sp>
        <p:nvSpPr>
          <p:cNvPr id="78" name="Elipse 77"/>
          <p:cNvSpPr/>
          <p:nvPr/>
        </p:nvSpPr>
        <p:spPr>
          <a:xfrm>
            <a:off x="5676900" y="3938270"/>
            <a:ext cx="475615" cy="47561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80000"/>
              </a:lnSpc>
            </a:pPr>
            <a:r>
              <a:rPr lang="pt-BR" altLang="en-US" sz="1000"/>
              <a:t>10</a:t>
            </a:r>
            <a:endParaRPr lang="pt-BR" altLang="en-US" sz="1000"/>
          </a:p>
        </p:txBody>
      </p:sp>
      <p:sp>
        <p:nvSpPr>
          <p:cNvPr id="79" name="Elipse 78"/>
          <p:cNvSpPr/>
          <p:nvPr/>
        </p:nvSpPr>
        <p:spPr>
          <a:xfrm>
            <a:off x="5888990" y="1590675"/>
            <a:ext cx="475615" cy="47561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80000"/>
              </a:lnSpc>
            </a:pPr>
            <a:r>
              <a:rPr lang="pt-BR" altLang="en-US" sz="1000"/>
              <a:t>10</a:t>
            </a:r>
            <a:endParaRPr lang="pt-BR" altLang="en-US" sz="1000"/>
          </a:p>
        </p:txBody>
      </p:sp>
      <p:sp>
        <p:nvSpPr>
          <p:cNvPr id="80" name="Elipse 79"/>
          <p:cNvSpPr/>
          <p:nvPr/>
        </p:nvSpPr>
        <p:spPr>
          <a:xfrm>
            <a:off x="1112520" y="2332355"/>
            <a:ext cx="475615" cy="47561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80000"/>
              </a:lnSpc>
            </a:pPr>
            <a:r>
              <a:rPr lang="pt-BR" altLang="en-US" sz="1000"/>
              <a:t>12</a:t>
            </a:r>
            <a:endParaRPr lang="pt-BR" altLang="en-US"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Hive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315468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Execução de um Job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4" name="Retângulo arredondado 3"/>
          <p:cNvSpPr/>
          <p:nvPr/>
        </p:nvSpPr>
        <p:spPr>
          <a:xfrm>
            <a:off x="395605" y="1561465"/>
            <a:ext cx="1007110" cy="431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Cliente A</a:t>
            </a:r>
            <a:endParaRPr lang="pt-BR" altLang="en-US"/>
          </a:p>
        </p:txBody>
      </p:sp>
      <p:sp>
        <p:nvSpPr>
          <p:cNvPr id="3" name="Retângulo arredondado 2"/>
          <p:cNvSpPr/>
          <p:nvPr/>
        </p:nvSpPr>
        <p:spPr>
          <a:xfrm>
            <a:off x="395605" y="2425700"/>
            <a:ext cx="1007110" cy="431800"/>
          </a:xfrm>
          <a:prstGeom prst="roundRect">
            <a:avLst/>
          </a:prstGeom>
          <a:solidFill>
            <a:srgbClr val="59E9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Cliente B</a:t>
            </a:r>
            <a:endParaRPr lang="pt-BR" altLang="en-US"/>
          </a:p>
        </p:txBody>
      </p:sp>
      <p:sp>
        <p:nvSpPr>
          <p:cNvPr id="5" name="Retângulo arredondado 4"/>
          <p:cNvSpPr/>
          <p:nvPr/>
        </p:nvSpPr>
        <p:spPr>
          <a:xfrm>
            <a:off x="2411730" y="2929890"/>
            <a:ext cx="2090420" cy="1066165"/>
          </a:xfrm>
          <a:prstGeom prst="roundRect">
            <a:avLst>
              <a:gd name="adj" fmla="val 12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Resource Manager</a:t>
            </a:r>
            <a:endParaRPr lang="pt-BR" altLang="en-US"/>
          </a:p>
          <a:p>
            <a:pPr algn="ctr"/>
            <a:endParaRPr lang="pt-BR" altLang="en-US"/>
          </a:p>
          <a:p>
            <a:pPr algn="ctr"/>
            <a:endParaRPr lang="pt-BR" altLang="en-US"/>
          </a:p>
          <a:p>
            <a:pPr algn="ctr"/>
            <a:endParaRPr lang="pt-BR" altLang="en-US"/>
          </a:p>
          <a:p>
            <a:pPr algn="ctr"/>
            <a:endParaRPr lang="pt-BR" altLang="en-US"/>
          </a:p>
        </p:txBody>
      </p:sp>
      <p:pic>
        <p:nvPicPr>
          <p:cNvPr id="28" name="Imagem 27" descr="computer-server-icon-png-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265" y="1559560"/>
            <a:ext cx="1437640" cy="1437640"/>
          </a:xfrm>
          <a:prstGeom prst="rect">
            <a:avLst/>
          </a:prstGeom>
        </p:spPr>
      </p:pic>
      <p:cxnSp>
        <p:nvCxnSpPr>
          <p:cNvPr id="29" name="Conector de Seta Reta 28"/>
          <p:cNvCxnSpPr>
            <a:stCxn id="1" idx="3"/>
            <a:endCxn id="28" idx="1"/>
          </p:cNvCxnSpPr>
          <p:nvPr/>
        </p:nvCxnSpPr>
        <p:spPr>
          <a:xfrm>
            <a:off x="1402715" y="1777365"/>
            <a:ext cx="1225550" cy="501015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3" idx="3"/>
            <a:endCxn id="28" idx="1"/>
          </p:cNvCxnSpPr>
          <p:nvPr/>
        </p:nvCxnSpPr>
        <p:spPr>
          <a:xfrm flipV="1">
            <a:off x="1402715" y="2278380"/>
            <a:ext cx="1225550" cy="363220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arredondado 37"/>
          <p:cNvSpPr/>
          <p:nvPr/>
        </p:nvSpPr>
        <p:spPr>
          <a:xfrm>
            <a:off x="2483485" y="3505835"/>
            <a:ext cx="931545" cy="4311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200"/>
              <a:t>Scheduler</a:t>
            </a:r>
            <a:endParaRPr lang="pt-BR" altLang="en-US" sz="1200"/>
          </a:p>
        </p:txBody>
      </p:sp>
      <p:sp>
        <p:nvSpPr>
          <p:cNvPr id="39" name="Retângulo arredondado 38"/>
          <p:cNvSpPr/>
          <p:nvPr/>
        </p:nvSpPr>
        <p:spPr>
          <a:xfrm>
            <a:off x="3491865" y="3505835"/>
            <a:ext cx="931545" cy="4311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200"/>
              <a:t>App Manager</a:t>
            </a:r>
            <a:endParaRPr lang="pt-BR" altLang="en-US" sz="1200"/>
          </a:p>
        </p:txBody>
      </p:sp>
      <p:grpSp>
        <p:nvGrpSpPr>
          <p:cNvPr id="41" name="Grupo 40"/>
          <p:cNvGrpSpPr/>
          <p:nvPr/>
        </p:nvGrpSpPr>
        <p:grpSpPr>
          <a:xfrm>
            <a:off x="6372225" y="445770"/>
            <a:ext cx="2184400" cy="4411980"/>
            <a:chOff x="10035" y="-315"/>
            <a:chExt cx="3440" cy="6948"/>
          </a:xfrm>
        </p:grpSpPr>
        <p:sp>
          <p:nvSpPr>
            <p:cNvPr id="7" name="Retângulo arredondado 6"/>
            <p:cNvSpPr/>
            <p:nvPr/>
          </p:nvSpPr>
          <p:spPr>
            <a:xfrm>
              <a:off x="10035" y="-315"/>
              <a:ext cx="3439" cy="1865"/>
            </a:xfrm>
            <a:prstGeom prst="roundRect">
              <a:avLst>
                <a:gd name="adj" fmla="val 8351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/>
            </a:p>
          </p:txBody>
        </p:sp>
        <p:sp>
          <p:nvSpPr>
            <p:cNvPr id="6" name="Retângulo arredondado 5"/>
            <p:cNvSpPr/>
            <p:nvPr/>
          </p:nvSpPr>
          <p:spPr>
            <a:xfrm>
              <a:off x="10148" y="-111"/>
              <a:ext cx="3217" cy="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/>
                <a:t>Node Manager</a:t>
              </a:r>
              <a:endParaRPr lang="pt-BR" altLang="en-US"/>
            </a:p>
          </p:txBody>
        </p:sp>
        <p:sp>
          <p:nvSpPr>
            <p:cNvPr id="13" name="Retângulo arredondado 12"/>
            <p:cNvSpPr/>
            <p:nvPr/>
          </p:nvSpPr>
          <p:spPr>
            <a:xfrm>
              <a:off x="10148" y="534"/>
              <a:ext cx="1493" cy="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 sz="1200">
                <a:sym typeface="+mn-ea"/>
              </a:endParaRPr>
            </a:p>
            <a:p>
              <a:pPr algn="ctr"/>
              <a:r>
                <a:rPr lang="pt-BR" altLang="en-US" sz="1200">
                  <a:sym typeface="+mn-ea"/>
                </a:rPr>
                <a:t>App Master [A]</a:t>
              </a:r>
              <a:endParaRPr lang="pt-BR" altLang="en-US" sz="1200"/>
            </a:p>
            <a:p>
              <a:pPr algn="ctr"/>
              <a:endParaRPr lang="pt-BR" altLang="en-US" sz="1200"/>
            </a:p>
          </p:txBody>
        </p:sp>
        <p:sp>
          <p:nvSpPr>
            <p:cNvPr id="14" name="Retângulo arredondado 13"/>
            <p:cNvSpPr/>
            <p:nvPr/>
          </p:nvSpPr>
          <p:spPr>
            <a:xfrm>
              <a:off x="11852" y="534"/>
              <a:ext cx="1513" cy="807"/>
            </a:xfrm>
            <a:prstGeom prst="roundRect">
              <a:avLst/>
            </a:prstGeom>
            <a:solidFill>
              <a:srgbClr val="59E90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200"/>
                <a:t>Container</a:t>
              </a:r>
              <a:endParaRPr lang="pt-BR" altLang="en-US" sz="1200"/>
            </a:p>
          </p:txBody>
        </p:sp>
        <p:sp>
          <p:nvSpPr>
            <p:cNvPr id="15" name="Retângulo arredondado 14"/>
            <p:cNvSpPr/>
            <p:nvPr/>
          </p:nvSpPr>
          <p:spPr>
            <a:xfrm>
              <a:off x="10037" y="2124"/>
              <a:ext cx="3439" cy="1807"/>
            </a:xfrm>
            <a:prstGeom prst="roundRect">
              <a:avLst>
                <a:gd name="adj" fmla="val 8351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/>
            </a:p>
          </p:txBody>
        </p:sp>
        <p:sp>
          <p:nvSpPr>
            <p:cNvPr id="16" name="Retângulo arredondado 15"/>
            <p:cNvSpPr/>
            <p:nvPr/>
          </p:nvSpPr>
          <p:spPr>
            <a:xfrm>
              <a:off x="10150" y="2270"/>
              <a:ext cx="3217" cy="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/>
                <a:t>Node Manager</a:t>
              </a:r>
              <a:endParaRPr lang="pt-BR" altLang="en-US"/>
            </a:p>
          </p:txBody>
        </p:sp>
        <p:sp>
          <p:nvSpPr>
            <p:cNvPr id="17" name="Retângulo arredondado 16"/>
            <p:cNvSpPr/>
            <p:nvPr/>
          </p:nvSpPr>
          <p:spPr>
            <a:xfrm>
              <a:off x="10148" y="3027"/>
              <a:ext cx="1493" cy="6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200"/>
                <a:t>Container</a:t>
              </a:r>
              <a:endParaRPr lang="pt-BR" altLang="en-US" sz="1200"/>
            </a:p>
          </p:txBody>
        </p:sp>
        <p:sp>
          <p:nvSpPr>
            <p:cNvPr id="18" name="Retângulo arredondado 17"/>
            <p:cNvSpPr/>
            <p:nvPr/>
          </p:nvSpPr>
          <p:spPr>
            <a:xfrm>
              <a:off x="11852" y="3027"/>
              <a:ext cx="1513" cy="650"/>
            </a:xfrm>
            <a:prstGeom prst="roundRect">
              <a:avLst/>
            </a:prstGeom>
            <a:solidFill>
              <a:srgbClr val="59E90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200"/>
                <a:t>App Master [B]</a:t>
              </a:r>
              <a:endParaRPr lang="pt-BR" altLang="en-US" sz="1200"/>
            </a:p>
          </p:txBody>
        </p:sp>
        <p:sp>
          <p:nvSpPr>
            <p:cNvPr id="19" name="Retângulo arredondado 18"/>
            <p:cNvSpPr/>
            <p:nvPr/>
          </p:nvSpPr>
          <p:spPr>
            <a:xfrm>
              <a:off x="10037" y="4841"/>
              <a:ext cx="3439" cy="1792"/>
            </a:xfrm>
            <a:prstGeom prst="roundRect">
              <a:avLst>
                <a:gd name="adj" fmla="val 8351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/>
            </a:p>
          </p:txBody>
        </p:sp>
        <p:sp>
          <p:nvSpPr>
            <p:cNvPr id="20" name="Retângulo arredondado 19"/>
            <p:cNvSpPr/>
            <p:nvPr/>
          </p:nvSpPr>
          <p:spPr>
            <a:xfrm>
              <a:off x="10150" y="4991"/>
              <a:ext cx="3217" cy="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/>
                <a:t>Node Manager</a:t>
              </a:r>
              <a:endParaRPr lang="pt-BR" altLang="en-US"/>
            </a:p>
          </p:txBody>
        </p:sp>
        <p:sp>
          <p:nvSpPr>
            <p:cNvPr id="21" name="Retângulo arredondado 20"/>
            <p:cNvSpPr/>
            <p:nvPr/>
          </p:nvSpPr>
          <p:spPr>
            <a:xfrm>
              <a:off x="10150" y="5747"/>
              <a:ext cx="1493" cy="734"/>
            </a:xfrm>
            <a:prstGeom prst="roundRect">
              <a:avLst/>
            </a:prstGeom>
            <a:solidFill>
              <a:srgbClr val="59E90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200"/>
                <a:t>Container</a:t>
              </a:r>
              <a:endParaRPr lang="pt-BR" altLang="en-US" sz="1200"/>
            </a:p>
          </p:txBody>
        </p:sp>
        <p:sp>
          <p:nvSpPr>
            <p:cNvPr id="22" name="Retângulo arredondado 21"/>
            <p:cNvSpPr/>
            <p:nvPr/>
          </p:nvSpPr>
          <p:spPr>
            <a:xfrm>
              <a:off x="11854" y="5747"/>
              <a:ext cx="1513" cy="734"/>
            </a:xfrm>
            <a:prstGeom prst="roundRect">
              <a:avLst/>
            </a:prstGeom>
            <a:solidFill>
              <a:srgbClr val="59E90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200"/>
                <a:t>Container</a:t>
              </a:r>
              <a:endParaRPr lang="pt-BR" altLang="en-US" sz="1200"/>
            </a:p>
          </p:txBody>
        </p:sp>
        <p:cxnSp>
          <p:nvCxnSpPr>
            <p:cNvPr id="34" name="Conector curvo 33"/>
            <p:cNvCxnSpPr>
              <a:stCxn id="13" idx="1"/>
              <a:endCxn id="17" idx="1"/>
            </p:cNvCxnSpPr>
            <p:nvPr/>
          </p:nvCxnSpPr>
          <p:spPr>
            <a:xfrm rot="10800000" flipV="1">
              <a:off x="10148" y="938"/>
              <a:ext cx="5" cy="2414"/>
            </a:xfrm>
            <a:prstGeom prst="curvedConnector3">
              <a:avLst>
                <a:gd name="adj1" fmla="val 17360000"/>
              </a:avLst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/>
            <p:cNvCxnSpPr>
              <a:stCxn id="18" idx="2"/>
              <a:endCxn id="21" idx="0"/>
            </p:cNvCxnSpPr>
            <p:nvPr/>
          </p:nvCxnSpPr>
          <p:spPr>
            <a:xfrm flipH="1">
              <a:off x="10897" y="3677"/>
              <a:ext cx="1712" cy="2070"/>
            </a:xfrm>
            <a:prstGeom prst="straightConnector1">
              <a:avLst/>
            </a:prstGeom>
            <a:ln w="28575">
              <a:solidFill>
                <a:srgbClr val="59E90B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/>
            <p:cNvCxnSpPr>
              <a:stCxn id="18" idx="2"/>
              <a:endCxn id="22" idx="0"/>
            </p:cNvCxnSpPr>
            <p:nvPr/>
          </p:nvCxnSpPr>
          <p:spPr>
            <a:xfrm>
              <a:off x="12609" y="3677"/>
              <a:ext cx="2" cy="2070"/>
            </a:xfrm>
            <a:prstGeom prst="straightConnector1">
              <a:avLst/>
            </a:prstGeom>
            <a:ln w="28575">
              <a:solidFill>
                <a:srgbClr val="59E90B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curvo 39"/>
            <p:cNvCxnSpPr>
              <a:stCxn id="14" idx="3"/>
              <a:endCxn id="18" idx="3"/>
            </p:cNvCxnSpPr>
            <p:nvPr/>
          </p:nvCxnSpPr>
          <p:spPr>
            <a:xfrm>
              <a:off x="13365" y="938"/>
              <a:ext cx="5" cy="2414"/>
            </a:xfrm>
            <a:prstGeom prst="curvedConnector3">
              <a:avLst>
                <a:gd name="adj1" fmla="val 18060000"/>
              </a:avLst>
            </a:prstGeom>
            <a:ln>
              <a:solidFill>
                <a:srgbClr val="59E90B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Conector de Seta Reta 32"/>
          <p:cNvCxnSpPr/>
          <p:nvPr/>
        </p:nvCxnSpPr>
        <p:spPr>
          <a:xfrm>
            <a:off x="4067175" y="2258695"/>
            <a:ext cx="2376805" cy="1678305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 flipV="1">
            <a:off x="4067175" y="2228850"/>
            <a:ext cx="2376805" cy="49530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>
            <a:stCxn id="28" idx="3"/>
          </p:cNvCxnSpPr>
          <p:nvPr/>
        </p:nvCxnSpPr>
        <p:spPr>
          <a:xfrm flipV="1">
            <a:off x="4065905" y="718185"/>
            <a:ext cx="2378075" cy="1560195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 txBox="1"/>
          <p:nvPr/>
        </p:nvSpPr>
        <p:spPr>
          <a:xfrm>
            <a:off x="3492150" y="2495850"/>
            <a:ext cx="2159700" cy="72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Obrigado!</a:t>
            </a:r>
            <a:endParaRPr sz="35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4316095" y="3957320"/>
            <a:ext cx="442595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Aula 06</a:t>
            </a:r>
            <a:endParaRPr lang="pt-BR" sz="2800">
              <a:solidFill>
                <a:schemeClr val="lt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Apache Hive</a:t>
            </a:r>
            <a:endParaRPr lang="pt-BR" sz="2800">
              <a:solidFill>
                <a:schemeClr val="lt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54" name="Google Shape;54;p13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Apache Hive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38480" y="2712720"/>
            <a:ext cx="8227060" cy="1350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2800" b="1">
                <a:solidFill>
                  <a:schemeClr val="tx1"/>
                </a:solidFill>
                <a:highlight>
                  <a:srgbClr val="00FF00"/>
                </a:highlight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Apache Hive</a:t>
            </a: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 é um sistema de armazenamento de dados distribuído e tolerante a falhas que permite análises em grande escala. O Hive é construído sobre o Apache Hadoop e suporta armazenamento em S3, adls, gs etc, além do hdfs . O Hive permite que os usuários leiam, gravem e gerenciem petabytes de dados usando SQL.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95605" y="1633220"/>
            <a:ext cx="8227060" cy="67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32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Hive</a:t>
            </a:r>
            <a:endParaRPr lang="pt-BR" sz="3200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100" name="Imagem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292090" y="-167005"/>
            <a:ext cx="2786380" cy="25076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Apache Hive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38480" y="1492885"/>
            <a:ext cx="8227060" cy="116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Hiver-Server 2(HS2)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Hive Metastore Server (HMS)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Query planner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Databricks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95605" y="700405"/>
            <a:ext cx="8227060" cy="67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32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Componentes</a:t>
            </a:r>
            <a:endParaRPr lang="pt-BR" sz="3200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Apache Hive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38480" y="2712720"/>
            <a:ext cx="822706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2800" b="1">
                <a:solidFill>
                  <a:schemeClr val="tx1"/>
                </a:solidFill>
                <a:highlight>
                  <a:srgbClr val="00FF00"/>
                </a:highlight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Hive Metastore (HMS)</a:t>
            </a: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 fornece um repositório central de metadados que pode ser facilmente analisado para tomar decisões informadas e orientadas por dados e, portanto, é um componente crítico de muitas arquiteturas de data lake.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95605" y="1633220"/>
            <a:ext cx="8227060" cy="67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32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Hive Metastore</a:t>
            </a:r>
            <a:endParaRPr lang="pt-BR" sz="3200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100" name="Imagem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292090" y="-167005"/>
            <a:ext cx="2786380" cy="25076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Apache Hive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38480" y="1492885"/>
            <a:ext cx="8227060" cy="264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A Hive Metastore é o repositório central de metadados das tabelas Hive, armazenando entre outras informações: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742950" lvl="1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fonte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742950" lvl="1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schema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742950" lvl="1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partições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285750" lvl="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285750" lvl="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A metastore é armazenada em um banco de dados relacional.Geralmente um mysql, postgres ou derby.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lvl="0" indent="0"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 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285750" lvl="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Os metadados são acessados por diversos serviços.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95605" y="700405"/>
            <a:ext cx="822706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24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Metastore</a:t>
            </a:r>
            <a:endParaRPr lang="pt-BR" sz="2400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Apache Hive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38480" y="1492885"/>
            <a:ext cx="8470265" cy="141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Um dos “V’s” do big data é </a:t>
            </a: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Variedade</a:t>
            </a: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;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Dados podem estar armazenados em diferentes locais e diferentes formatos,acessados de diferentes formas e estruturados de diversas formas.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As equipes precisam acessá-los, consultá-los e juntá-los de forma integrada e unificada;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A metastore é o recurso integra os dados e disponibiliza-os por meio de consultas SQL (Hive QL).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95605" y="700405"/>
            <a:ext cx="822706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2400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Por que precisamos de uma Metastore?</a:t>
            </a:r>
            <a:endParaRPr lang="pt-BR" sz="24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Apache Hive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95605" y="700405"/>
            <a:ext cx="822706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24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Metastore</a:t>
            </a:r>
            <a:endParaRPr lang="pt-BR" sz="2400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101" name="Imagem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87450" y="1273175"/>
            <a:ext cx="6532880" cy="38506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Apache Hive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95605" y="700405"/>
            <a:ext cx="822706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24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HiveServer</a:t>
            </a:r>
            <a:endParaRPr lang="pt-BR" sz="2400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38480" y="1492885"/>
            <a:ext cx="8227060" cy="165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Um serviço que possibilita a comunicação entre clientes e Hive.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Dependencias: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742950" lvl="1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Metastore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742950" lvl="1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Hadoop Cluster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742950" lvl="1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Driver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2243</Words>
  <Application>WPS Presentation</Application>
  <PresentationFormat/>
  <Paragraphs>242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SimSun</vt:lpstr>
      <vt:lpstr>Wingdings</vt:lpstr>
      <vt:lpstr>Arial</vt:lpstr>
      <vt:lpstr>Ubuntu</vt:lpstr>
      <vt:lpstr>Fira Code Light</vt:lpstr>
      <vt:lpstr>Ubuntu Light</vt:lpstr>
      <vt:lpstr>Calibri</vt:lpstr>
      <vt:lpstr>Microsoft YaHei</vt:lpstr>
      <vt:lpstr>Arial Unicode MS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ProDigital</cp:lastModifiedBy>
  <cp:revision>53</cp:revision>
  <dcterms:created xsi:type="dcterms:W3CDTF">2023-01-23T18:32:00Z</dcterms:created>
  <dcterms:modified xsi:type="dcterms:W3CDTF">2023-04-17T18:49:54Z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85D2B85D4EAC42EA953BE1066757FD8B</vt:lpwstr>
  </property>
  <property fmtid="{D5CDD505-2E9C-101B-9397-08002B2CF9AE}" pid="3" name="KSOProductBuildVer">
    <vt:lpwstr>1046-11.2.0.11516</vt:lpwstr>
  </property>
</Properties>
</file>